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4" r:id="rId18"/>
    <p:sldId id="285" r:id="rId19"/>
    <p:sldId id="286" r:id="rId20"/>
    <p:sldId id="288" r:id="rId21"/>
    <p:sldId id="290" r:id="rId22"/>
    <p:sldId id="291" r:id="rId23"/>
    <p:sldId id="292" r:id="rId24"/>
    <p:sldId id="267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winkl" panose="020B0604020202020204" charset="0"/>
      <p:regular r:id="rId32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8F"/>
    <a:srgbClr val="FFFDEF"/>
    <a:srgbClr val="FFF6C1"/>
    <a:srgbClr val="25BDBE"/>
    <a:srgbClr val="A5EDED"/>
    <a:srgbClr val="FFE864"/>
    <a:srgbClr val="FFEDAA"/>
    <a:srgbClr val="F6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6" y="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2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58306D-0953-495D-ABF8-D59566E34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6B1EA-20B6-4A18-86B2-F92E38B252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40A87E-804E-4DF1-8014-FA00BEDBF71E}" type="datetimeFigureOut">
              <a:rPr lang="en-GB"/>
              <a:pPr>
                <a:defRPr/>
              </a:pPr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E51D1-5451-40B7-AEF9-912554B20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D864E5-7ECB-4FAB-BDD2-4041BB0B4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E690-93E6-4F31-9DAF-E9842D44EB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FFF29B-B4DF-4495-9D15-2A691605D222}" type="datetimeFigureOut">
              <a:rPr lang="en-GB"/>
              <a:pPr>
                <a:defRPr/>
              </a:pPr>
              <a:t>19/01/2021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5A0A07-D45E-4AA3-BD03-6E7CBAFE83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E5AB7E-11C5-4B6D-B38E-D3E4E46B6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C461F-4B7A-46A0-A37D-CFFCB7C145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8D578-1DA8-45FA-ACF8-2E35E089D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4EC943-1E64-464F-88AB-1C0AE930DB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life-science-science-kindergarten-usa/living-things-life-science-science-kindergarten-usa/animals-living-things-life-science-science-kindergarten-usa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life-science-science-kindergarten-usa/living-things-life-science-science-kindergarten-usa/animals-living-things-life-science-science-kindergarten-us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</p:cNvPr>
          <p:cNvSpPr/>
          <p:nvPr userDrawn="1"/>
        </p:nvSpPr>
        <p:spPr>
          <a:xfrm>
            <a:off x="4022725" y="5470525"/>
            <a:ext cx="1089025" cy="6223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2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465E2A5-BDB7-4753-AD89-9E92A20FA89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12E8D1EE-DCBF-4A7E-B3D6-D95315675C3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5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5168294-8F33-45D6-9DA0-1DD9ED4AB4B7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8D9FE35-5E9D-4C84-B972-1CB5A225BDE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4189F9-17C5-4E64-BB88-4DFE7018DAC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C4352-18E5-4130-9321-E2059CDF84BC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7815C5F-39B2-4E1F-8445-5651AEE58F9A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32323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</p:cNvPr>
          <p:cNvSpPr/>
          <p:nvPr userDrawn="1"/>
        </p:nvSpPr>
        <p:spPr>
          <a:xfrm>
            <a:off x="4014788" y="3067050"/>
            <a:ext cx="1089025" cy="6238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9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D2F685-EF5F-464F-97CB-7F5143D3CFE1}"/>
              </a:ext>
            </a:extLst>
          </p:cNvPr>
          <p:cNvSpPr/>
          <p:nvPr/>
        </p:nvSpPr>
        <p:spPr>
          <a:xfrm>
            <a:off x="750888" y="1473200"/>
            <a:ext cx="7632700" cy="60801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After the egg has hatched, they then take turns to care for the chick.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0" y="2981325"/>
            <a:ext cx="21732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To stop the chicks from getting too cold, they will sit on their parents’ feet, tucked in warm, underneath their feathers.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/>
          <a:stretch/>
        </p:blipFill>
        <p:spPr bwMode="auto">
          <a:xfrm>
            <a:off x="877888" y="2286000"/>
            <a:ext cx="5113619" cy="3932238"/>
          </a:xfrm>
          <a:prstGeom prst="roundRect">
            <a:avLst>
              <a:gd name="adj" fmla="val 7449"/>
            </a:avLst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Emperor Penguins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9120DD-E2CC-4576-B7BF-B19E20173DCA}"/>
              </a:ext>
            </a:extLst>
          </p:cNvPr>
          <p:cNvSpPr/>
          <p:nvPr/>
        </p:nvSpPr>
        <p:spPr>
          <a:xfrm>
            <a:off x="750888" y="1473200"/>
            <a:ext cx="7632700" cy="825500"/>
          </a:xfrm>
          <a:prstGeom prst="roundRect">
            <a:avLst/>
          </a:prstGeom>
          <a:solidFill>
            <a:srgbClr val="A5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chicks are covered in a thick layer of downy feathers to keep them warm as they grow. They cannot head out to swim with these feathers.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r="2"/>
          <a:stretch>
            <a:fillRect/>
          </a:stretch>
        </p:blipFill>
        <p:spPr bwMode="auto">
          <a:xfrm>
            <a:off x="838200" y="2466975"/>
            <a:ext cx="5527816" cy="3679825"/>
          </a:xfrm>
          <a:prstGeom prst="roundRect">
            <a:avLst>
              <a:gd name="adj" fmla="val 7007"/>
            </a:avLst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5565775" y="2587625"/>
            <a:ext cx="2817813" cy="1939925"/>
          </a:xfrm>
          <a:prstGeom prst="roundRect">
            <a:avLst>
              <a:gd name="adj" fmla="val 16667"/>
            </a:avLst>
          </a:prstGeom>
          <a:solidFill>
            <a:srgbClr val="FFEF8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As they get older and stronger, they lose their baby feathers and get their sleek, shiny, waterproof adult feathers. </a:t>
            </a:r>
          </a:p>
        </p:txBody>
      </p:sp>
      <p:sp>
        <p:nvSpPr>
          <p:cNvPr id="8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Emperor Penguins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35ADA9-92F5-4EAC-A805-2C6C5A2EB4A7}"/>
              </a:ext>
            </a:extLst>
          </p:cNvPr>
          <p:cNvSpPr/>
          <p:nvPr/>
        </p:nvSpPr>
        <p:spPr>
          <a:xfrm>
            <a:off x="750888" y="1539875"/>
            <a:ext cx="7008812" cy="71755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Emperor penguins can grow up to 48 in tall and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weigh up to 100 lb.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0C41AC-C2FA-4295-9B2F-7F4AD8DE8A93}"/>
              </a:ext>
            </a:extLst>
          </p:cNvPr>
          <p:cNvSpPr/>
          <p:nvPr/>
        </p:nvSpPr>
        <p:spPr>
          <a:xfrm>
            <a:off x="750888" y="2403475"/>
            <a:ext cx="6335712" cy="738188"/>
          </a:xfrm>
          <a:prstGeom prst="roundRect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During the winter, adult Emperor penguins trek for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up </a:t>
            </a:r>
            <a:r>
              <a:rPr lang="en-GB" dirty="0">
                <a:solidFill>
                  <a:schemeClr val="tx1"/>
                </a:solidFill>
              </a:rPr>
              <a:t>to 75 miles across the ice to breed!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197073-E565-414A-A0B0-2DD37E08B815}"/>
              </a:ext>
            </a:extLst>
          </p:cNvPr>
          <p:cNvSpPr/>
          <p:nvPr/>
        </p:nvSpPr>
        <p:spPr>
          <a:xfrm>
            <a:off x="750888" y="3289300"/>
            <a:ext cx="6450012" cy="1009650"/>
          </a:xfrm>
          <a:prstGeom prst="roundRect">
            <a:avLst/>
          </a:prstGeom>
          <a:solidFill>
            <a:srgbClr val="FFF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Emperor penguins usually live around 20 years in the wild, while some can live for up to 50 years in captivity.</a:t>
            </a:r>
          </a:p>
        </p:txBody>
      </p:sp>
      <p:sp>
        <p:nvSpPr>
          <p:cNvPr id="9" name="Title 20"/>
          <p:cNvSpPr>
            <a:spLocks noGrp="1"/>
          </p:cNvSpPr>
          <p:nvPr>
            <p:ph type="title" idx="4294967295"/>
          </p:nvPr>
        </p:nvSpPr>
        <p:spPr>
          <a:xfrm>
            <a:off x="338138" y="546100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Fun Facts</a:t>
            </a:r>
          </a:p>
        </p:txBody>
      </p:sp>
      <p:pic>
        <p:nvPicPr>
          <p:cNvPr id="194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163638"/>
            <a:ext cx="28813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True or False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1050" y="1693863"/>
            <a:ext cx="3303588" cy="1298575"/>
          </a:xfrm>
          <a:prstGeom prst="roundRect">
            <a:avLst/>
          </a:prstGeom>
          <a:solidFill>
            <a:srgbClr val="A5EDED"/>
          </a:solidFill>
        </p:spPr>
        <p:txBody>
          <a:bodyPr lIns="108000" tIns="108000" rIns="108000" bIns="10800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Open Sans"/>
                <a:cs typeface="Open Sans"/>
              </a:rPr>
              <a:t>Waddle like a penguin in front of your seat if the following sentences are true.</a:t>
            </a:r>
            <a:endParaRPr lang="en-GB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ea typeface="Arial Unicode MS"/>
              <a:cs typeface="Arial Unicode M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0750" y="1693863"/>
            <a:ext cx="2667000" cy="1298575"/>
          </a:xfrm>
          <a:prstGeom prst="roundRect">
            <a:avLst/>
          </a:prstGeom>
          <a:solidFill>
            <a:srgbClr val="A5EDED"/>
          </a:solidFill>
        </p:spPr>
        <p:txBody>
          <a:bodyPr lIns="108000" tIns="108000" rIns="108000" bIns="10800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Open Sans"/>
                <a:cs typeface="Open Sans"/>
              </a:rPr>
              <a:t>If they are false, remain seated at your desk.</a:t>
            </a:r>
            <a:endParaRPr lang="en-GB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ea typeface="Arial Unicode MS"/>
              <a:cs typeface="Arial Unicode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2962275"/>
            <a:ext cx="220503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686050"/>
            <a:ext cx="36417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46600" y="1473200"/>
            <a:ext cx="4008438" cy="48736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47675" y="1473200"/>
            <a:ext cx="4008438" cy="48736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932113"/>
            <a:ext cx="8048625" cy="993775"/>
          </a:xfrm>
          <a:solidFill>
            <a:srgbClr val="A5EDED"/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3200" b="0" dirty="0">
                <a:solidFill>
                  <a:schemeClr val="tx1"/>
                </a:solidFill>
                <a:latin typeface="+mn-lt"/>
              </a:rPr>
              <a:t>Penguins live only in cold temperatures.</a:t>
            </a:r>
          </a:p>
        </p:txBody>
      </p:sp>
      <p:sp>
        <p:nvSpPr>
          <p:cNvPr id="2" name="Oval 1">
            <a:hlinkClick r:id="rId3" action="ppaction://hlinksldjump"/>
          </p:cNvPr>
          <p:cNvSpPr/>
          <p:nvPr/>
        </p:nvSpPr>
        <p:spPr>
          <a:xfrm>
            <a:off x="6896100" y="4686300"/>
            <a:ext cx="1600200" cy="1498600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Click here for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932113"/>
            <a:ext cx="5903912" cy="993775"/>
          </a:xfrm>
          <a:solidFill>
            <a:srgbClr val="A5EDED"/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487488"/>
            <a:ext cx="48498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547688" y="4864100"/>
            <a:ext cx="1600200" cy="1500188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984250"/>
            <a:ext cx="31210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932113"/>
            <a:ext cx="8048625" cy="993775"/>
          </a:xfrm>
          <a:solidFill>
            <a:srgbClr val="A5EDED"/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3200" b="0" dirty="0">
                <a:solidFill>
                  <a:schemeClr val="tx1"/>
                </a:solidFill>
                <a:latin typeface="+mn-lt"/>
              </a:rPr>
              <a:t>Penguins eat fish.</a:t>
            </a:r>
          </a:p>
        </p:txBody>
      </p:sp>
      <p:pic>
        <p:nvPicPr>
          <p:cNvPr id="2355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348163"/>
            <a:ext cx="31210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6896100" y="4686300"/>
            <a:ext cx="1600200" cy="1498600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Click here for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932113"/>
            <a:ext cx="5903912" cy="993775"/>
          </a:xfrm>
          <a:solidFill>
            <a:srgbClr val="A5EDED"/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549400"/>
            <a:ext cx="3141663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547688" y="4864100"/>
            <a:ext cx="1600200" cy="1500188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932113"/>
            <a:ext cx="8048625" cy="993775"/>
          </a:xfrm>
          <a:solidFill>
            <a:srgbClr val="A5EDED"/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3000" b="0" dirty="0">
                <a:solidFill>
                  <a:schemeClr val="tx1"/>
                </a:solidFill>
                <a:latin typeface="+mn-lt"/>
              </a:rPr>
              <a:t>Penguins live in the Northern Hemisphere.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6896100" y="4686300"/>
            <a:ext cx="1600200" cy="1498600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Click here for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932113"/>
            <a:ext cx="5903912" cy="993775"/>
          </a:xfrm>
          <a:solidFill>
            <a:srgbClr val="A5EDED"/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487488"/>
            <a:ext cx="48498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547688" y="4864100"/>
            <a:ext cx="1600200" cy="1500188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9F381C-7B26-4C42-9B2A-C9EB987E1BCC}"/>
              </a:ext>
            </a:extLst>
          </p:cNvPr>
          <p:cNvSpPr/>
          <p:nvPr/>
        </p:nvSpPr>
        <p:spPr>
          <a:xfrm>
            <a:off x="671513" y="1473200"/>
            <a:ext cx="6110287" cy="8001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Penguins live in the Southern Hemisphere,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which is the bottom half of the world.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312863"/>
            <a:ext cx="38036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BCEB04-66E2-49AE-94A1-3FE46BB918A1}"/>
              </a:ext>
            </a:extLst>
          </p:cNvPr>
          <p:cNvCxnSpPr/>
          <p:nvPr/>
        </p:nvCxnSpPr>
        <p:spPr>
          <a:xfrm>
            <a:off x="3378200" y="4381500"/>
            <a:ext cx="1219200" cy="482600"/>
          </a:xfrm>
          <a:prstGeom prst="straightConnector1">
            <a:avLst/>
          </a:prstGeom>
          <a:ln w="76200">
            <a:solidFill>
              <a:srgbClr val="25BD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Penguins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r="7455"/>
          <a:stretch>
            <a:fillRect/>
          </a:stretch>
        </p:blipFill>
        <p:spPr bwMode="auto">
          <a:xfrm>
            <a:off x="812023" y="2619639"/>
            <a:ext cx="2858277" cy="2808199"/>
          </a:xfrm>
          <a:prstGeom prst="ellipse">
            <a:avLst/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730500"/>
            <a:ext cx="8048625" cy="1397000"/>
          </a:xfrm>
          <a:solidFill>
            <a:srgbClr val="A5EDED"/>
          </a:solidFill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altLang="en-US" sz="3000" b="0" dirty="0">
                <a:solidFill>
                  <a:schemeClr val="tx1"/>
                </a:solidFill>
                <a:latin typeface="+mn-lt"/>
              </a:rPr>
              <a:t>Penguins can hold their breath for approximately 20 minutes.</a:t>
            </a: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6896100" y="4686300"/>
            <a:ext cx="1600200" cy="1498600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Click here for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932113"/>
            <a:ext cx="5903912" cy="993775"/>
          </a:xfrm>
          <a:solidFill>
            <a:srgbClr val="A5EDED"/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549400"/>
            <a:ext cx="3141663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547688" y="4864100"/>
            <a:ext cx="1600200" cy="1500188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959100"/>
            <a:ext cx="8048625" cy="939800"/>
          </a:xfrm>
          <a:solidFill>
            <a:srgbClr val="A5EDED"/>
          </a:solidFill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altLang="en-US" sz="3000" b="0" dirty="0">
                <a:solidFill>
                  <a:schemeClr val="tx1"/>
                </a:solidFill>
                <a:latin typeface="+mn-lt"/>
              </a:rPr>
              <a:t>Penguins spend most of their lives in water.</a:t>
            </a: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896100" y="4686300"/>
            <a:ext cx="1600200" cy="1498600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Click here for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547688" y="2932113"/>
            <a:ext cx="5903912" cy="993775"/>
          </a:xfrm>
          <a:solidFill>
            <a:srgbClr val="A5EDED"/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549400"/>
            <a:ext cx="3141663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547688" y="4864100"/>
            <a:ext cx="1600200" cy="1500188"/>
          </a:xfrm>
          <a:prstGeom prst="ellipse">
            <a:avLst/>
          </a:prstGeom>
          <a:solidFill>
            <a:srgbClr val="FFF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9ED759-ABF4-4D7E-9AB0-2E5ACC58CDCC}"/>
              </a:ext>
            </a:extLst>
          </p:cNvPr>
          <p:cNvSpPr/>
          <p:nvPr/>
        </p:nvSpPr>
        <p:spPr>
          <a:xfrm>
            <a:off x="671513" y="1568450"/>
            <a:ext cx="7632700" cy="1023938"/>
          </a:xfrm>
          <a:prstGeom prst="roundRect">
            <a:avLst/>
          </a:prstGeom>
          <a:solidFill>
            <a:srgbClr val="A5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Most people imagine penguins living in snow and ice. Lots of penguins do live in cold regions, but some species have made their homes in warmer places.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52988" y="3060700"/>
            <a:ext cx="2516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Galápagos penguins are found in the Galápagos Islands, where the weather is warm. The penguins live in burrows.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498850"/>
            <a:ext cx="15113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970213"/>
            <a:ext cx="3933825" cy="3035300"/>
          </a:xfrm>
          <a:prstGeom prst="roundRect">
            <a:avLst>
              <a:gd name="adj" fmla="val 7462"/>
            </a:avLst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Penguins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60650"/>
            <a:ext cx="3910012" cy="2598738"/>
          </a:xfrm>
          <a:prstGeom prst="roundRect">
            <a:avLst>
              <a:gd name="adj" fmla="val 7870"/>
            </a:avLst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E441D9-4119-4851-B364-BCFB01C6E8FA}"/>
              </a:ext>
            </a:extLst>
          </p:cNvPr>
          <p:cNvSpPr/>
          <p:nvPr/>
        </p:nvSpPr>
        <p:spPr>
          <a:xfrm>
            <a:off x="671513" y="1473200"/>
            <a:ext cx="7632700" cy="1031875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Penguins spend most of their lives in the water, and they can swim expertly. </a:t>
            </a:r>
            <a:r>
              <a:rPr lang="en-GB" dirty="0">
                <a:solidFill>
                  <a:schemeClr val="tx1"/>
                </a:solidFill>
              </a:rPr>
              <a:t>They have sleek, waterproof feathers, which lie flat against their bodies, letting them glide through the water.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0" y="4791075"/>
            <a:ext cx="30781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Because their bodies are designed to swim, they find it hard to move about on land, waddling slowly while balancing with their wings.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362325"/>
            <a:ext cx="31480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Penguins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138914-C3AB-423C-B758-A3053E3B894D}"/>
              </a:ext>
            </a:extLst>
          </p:cNvPr>
          <p:cNvSpPr/>
          <p:nvPr/>
        </p:nvSpPr>
        <p:spPr>
          <a:xfrm>
            <a:off x="755650" y="1473200"/>
            <a:ext cx="7632700" cy="571500"/>
          </a:xfrm>
          <a:prstGeom prst="roundRect">
            <a:avLst/>
          </a:prstGeom>
          <a:solidFill>
            <a:srgbClr val="A5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also have a thick layer of fat, which helps to insulate their bodies.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8188" y="5432425"/>
            <a:ext cx="7566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can spend large amounts of time in cold water, so it is important for them to stay warm.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2"/>
          <a:stretch>
            <a:fillRect/>
          </a:stretch>
        </p:blipFill>
        <p:spPr bwMode="auto">
          <a:xfrm>
            <a:off x="755650" y="2233613"/>
            <a:ext cx="5527675" cy="3059112"/>
          </a:xfrm>
          <a:prstGeom prst="roundRect">
            <a:avLst>
              <a:gd name="adj" fmla="val 7118"/>
            </a:avLst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Penguins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47D53E-BF58-4322-AE23-20E139479CE0}"/>
              </a:ext>
            </a:extLst>
          </p:cNvPr>
          <p:cNvSpPr/>
          <p:nvPr/>
        </p:nvSpPr>
        <p:spPr>
          <a:xfrm>
            <a:off x="5905500" y="2333625"/>
            <a:ext cx="2220913" cy="2220913"/>
          </a:xfrm>
          <a:prstGeom prst="ellipse">
            <a:avLst/>
          </a:prstGeom>
          <a:solidFill>
            <a:srgbClr val="FFF6C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Insulate means to trap heat inside.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2A80A44-EA59-49C8-9005-120103D4303C}"/>
              </a:ext>
            </a:extLst>
          </p:cNvPr>
          <p:cNvSpPr/>
          <p:nvPr/>
        </p:nvSpPr>
        <p:spPr>
          <a:xfrm>
            <a:off x="671513" y="1473200"/>
            <a:ext cx="7727950" cy="1092200"/>
          </a:xfrm>
          <a:custGeom>
            <a:avLst/>
            <a:gdLst>
              <a:gd name="connsiteX0" fmla="*/ 1777475 w 7727951"/>
              <a:gd name="connsiteY0" fmla="*/ 0 h 1092200"/>
              <a:gd name="connsiteX1" fmla="*/ 7545914 w 7727951"/>
              <a:gd name="connsiteY1" fmla="*/ 0 h 1092200"/>
              <a:gd name="connsiteX2" fmla="*/ 7727951 w 7727951"/>
              <a:gd name="connsiteY2" fmla="*/ 182037 h 1092200"/>
              <a:gd name="connsiteX3" fmla="*/ 7727951 w 7727951"/>
              <a:gd name="connsiteY3" fmla="*/ 910163 h 1092200"/>
              <a:gd name="connsiteX4" fmla="*/ 7545914 w 7727951"/>
              <a:gd name="connsiteY4" fmla="*/ 1092200 h 1092200"/>
              <a:gd name="connsiteX5" fmla="*/ 1777475 w 7727951"/>
              <a:gd name="connsiteY5" fmla="*/ 1092200 h 1092200"/>
              <a:gd name="connsiteX6" fmla="*/ 1777465 w 7727951"/>
              <a:gd name="connsiteY6" fmla="*/ 1092199 h 1092200"/>
              <a:gd name="connsiteX7" fmla="*/ 180714 w 7727951"/>
              <a:gd name="connsiteY7" fmla="*/ 1092199 h 1092200"/>
              <a:gd name="connsiteX8" fmla="*/ 0 w 7727951"/>
              <a:gd name="connsiteY8" fmla="*/ 911485 h 1092200"/>
              <a:gd name="connsiteX9" fmla="*/ 0 w 7727951"/>
              <a:gd name="connsiteY9" fmla="*/ 188651 h 1092200"/>
              <a:gd name="connsiteX10" fmla="*/ 180714 w 7727951"/>
              <a:gd name="connsiteY10" fmla="*/ 7937 h 1092200"/>
              <a:gd name="connsiteX11" fmla="*/ 1727134 w 7727951"/>
              <a:gd name="connsiteY11" fmla="*/ 7937 h 1092200"/>
              <a:gd name="connsiteX12" fmla="*/ 1740789 w 7727951"/>
              <a:gd name="connsiteY12" fmla="*/ 3698 h 1092200"/>
              <a:gd name="connsiteX13" fmla="*/ 1777475 w 7727951"/>
              <a:gd name="connsiteY13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7951" h="1092200">
                <a:moveTo>
                  <a:pt x="1777475" y="0"/>
                </a:moveTo>
                <a:lnTo>
                  <a:pt x="7545914" y="0"/>
                </a:lnTo>
                <a:cubicBezTo>
                  <a:pt x="7646450" y="0"/>
                  <a:pt x="7727951" y="81501"/>
                  <a:pt x="7727951" y="182037"/>
                </a:cubicBezTo>
                <a:lnTo>
                  <a:pt x="7727951" y="910163"/>
                </a:lnTo>
                <a:cubicBezTo>
                  <a:pt x="7727951" y="1010699"/>
                  <a:pt x="7646450" y="1092200"/>
                  <a:pt x="7545914" y="1092200"/>
                </a:cubicBezTo>
                <a:lnTo>
                  <a:pt x="1777475" y="1092200"/>
                </a:lnTo>
                <a:lnTo>
                  <a:pt x="1777465" y="1092199"/>
                </a:lnTo>
                <a:lnTo>
                  <a:pt x="180714" y="1092199"/>
                </a:lnTo>
                <a:cubicBezTo>
                  <a:pt x="80908" y="1092199"/>
                  <a:pt x="0" y="1011291"/>
                  <a:pt x="0" y="911485"/>
                </a:cubicBezTo>
                <a:lnTo>
                  <a:pt x="0" y="188651"/>
                </a:lnTo>
                <a:cubicBezTo>
                  <a:pt x="0" y="88845"/>
                  <a:pt x="80908" y="7937"/>
                  <a:pt x="180714" y="7937"/>
                </a:cubicBezTo>
                <a:lnTo>
                  <a:pt x="1727134" y="7937"/>
                </a:lnTo>
                <a:lnTo>
                  <a:pt x="1740789" y="3698"/>
                </a:lnTo>
                <a:cubicBezTo>
                  <a:pt x="1752639" y="1273"/>
                  <a:pt x="1764908" y="0"/>
                  <a:pt x="1777475" y="0"/>
                </a:cubicBezTo>
                <a:close/>
              </a:path>
            </a:pathLst>
          </a:cu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Penguins survive by hunting and eating fish.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are able to open their beaks wide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 allow them to swallow fish whole.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40400" y="3800475"/>
            <a:ext cx="28067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Though penguins can swim well and hold their breath for approximately 20 minutes, they never dive down too deep, as the fish they hunt swim near the surface.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921400"/>
            <a:ext cx="4804472" cy="3201588"/>
          </a:xfrm>
          <a:prstGeom prst="roundRect">
            <a:avLst>
              <a:gd name="adj" fmla="val 13534"/>
            </a:avLst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Penguins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828800"/>
            <a:ext cx="34337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EAD4E0-372C-4DFC-9592-4DA64573B737}"/>
              </a:ext>
            </a:extLst>
          </p:cNvPr>
          <p:cNvSpPr/>
          <p:nvPr/>
        </p:nvSpPr>
        <p:spPr>
          <a:xfrm>
            <a:off x="750888" y="1473200"/>
            <a:ext cx="7632700" cy="850900"/>
          </a:xfrm>
          <a:prstGeom prst="roundRect">
            <a:avLst/>
          </a:prstGeom>
          <a:solidFill>
            <a:srgbClr val="A5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Their feathers are very special. Not only are they waterproof, but they have another important job.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0888" y="2466975"/>
            <a:ext cx="3976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colors allow them to blend in with their surroundings.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2428875"/>
            <a:ext cx="3624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When they are swimming, the feathers stop them from being spotted by animals that might hurt them.</a:t>
            </a:r>
          </a:p>
        </p:txBody>
      </p:sp>
      <p:sp>
        <p:nvSpPr>
          <p:cNvPr id="14341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Bill Harrison (@flickr.com) - granted under creatve commons licence – attribution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 t="19529" r="2986" b="3196"/>
          <a:stretch/>
        </p:blipFill>
        <p:spPr bwMode="auto">
          <a:xfrm>
            <a:off x="822326" y="3255962"/>
            <a:ext cx="3630612" cy="2631065"/>
          </a:xfrm>
          <a:prstGeom prst="roundRect">
            <a:avLst>
              <a:gd name="adj" fmla="val 9909"/>
            </a:avLst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86175"/>
            <a:ext cx="3505200" cy="2187575"/>
          </a:xfrm>
          <a:prstGeom prst="roundRect">
            <a:avLst>
              <a:gd name="adj" fmla="val 10281"/>
            </a:avLst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Feathers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4CD6F1-DC7A-4294-AF85-216D7DB7CEB1}"/>
              </a:ext>
            </a:extLst>
          </p:cNvPr>
          <p:cNvSpPr/>
          <p:nvPr/>
        </p:nvSpPr>
        <p:spPr>
          <a:xfrm>
            <a:off x="750888" y="1473200"/>
            <a:ext cx="7632700" cy="60801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Some species of penguin are found in the Antarctic.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3" t="15369" r="20493"/>
          <a:stretch>
            <a:fillRect/>
          </a:stretch>
        </p:blipFill>
        <p:spPr bwMode="auto">
          <a:xfrm>
            <a:off x="750888" y="2466975"/>
            <a:ext cx="186531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22330"/>
          <a:stretch>
            <a:fillRect/>
          </a:stretch>
        </p:blipFill>
        <p:spPr bwMode="auto">
          <a:xfrm>
            <a:off x="4649788" y="2466975"/>
            <a:ext cx="1857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r="32298"/>
          <a:stretch>
            <a:fillRect/>
          </a:stretch>
        </p:blipFill>
        <p:spPr bwMode="auto">
          <a:xfrm>
            <a:off x="2789238" y="2466975"/>
            <a:ext cx="168751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36382"/>
          <a:stretch>
            <a:fillRect/>
          </a:stretch>
        </p:blipFill>
        <p:spPr bwMode="auto">
          <a:xfrm>
            <a:off x="6680200" y="2466975"/>
            <a:ext cx="1703388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1062038" y="5713413"/>
            <a:ext cx="12366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Chinstrap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2940050" y="5713413"/>
            <a:ext cx="12366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Emperor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4959350" y="5713413"/>
            <a:ext cx="1238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Adélie</a:t>
            </a:r>
          </a:p>
        </p:txBody>
      </p:sp>
      <p:sp>
        <p:nvSpPr>
          <p:cNvPr id="15370" name="TextBox 15"/>
          <p:cNvSpPr txBox="1">
            <a:spLocks noChangeArrowheads="1"/>
          </p:cNvSpPr>
          <p:nvPr/>
        </p:nvSpPr>
        <p:spPr bwMode="auto">
          <a:xfrm>
            <a:off x="6838950" y="5713413"/>
            <a:ext cx="12366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Gentoo</a:t>
            </a:r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liamq(@flickr.com) - granted under creative commons licence – attribution</a:t>
            </a:r>
          </a:p>
        </p:txBody>
      </p:sp>
      <p:sp>
        <p:nvSpPr>
          <p:cNvPr id="14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Antarctic Penguins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4300" y="2138363"/>
            <a:ext cx="1841500" cy="399732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35500" y="2138363"/>
            <a:ext cx="2005013" cy="399732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515100" y="2138363"/>
            <a:ext cx="2057400" cy="399732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r="7455"/>
          <a:stretch>
            <a:fillRect/>
          </a:stretch>
        </p:blipFill>
        <p:spPr bwMode="auto">
          <a:xfrm>
            <a:off x="746125" y="1473200"/>
            <a:ext cx="4556125" cy="4473575"/>
          </a:xfrm>
          <a:prstGeom prst="roundRect">
            <a:avLst>
              <a:gd name="adj" fmla="val 7583"/>
            </a:avLst>
          </a:prstGeom>
          <a:noFill/>
          <a:ln w="38100">
            <a:solidFill>
              <a:srgbClr val="25B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B8AAF5-A455-47BD-B9A3-924088B212AA}"/>
              </a:ext>
            </a:extLst>
          </p:cNvPr>
          <p:cNvSpPr/>
          <p:nvPr/>
        </p:nvSpPr>
        <p:spPr>
          <a:xfrm>
            <a:off x="5518150" y="1473200"/>
            <a:ext cx="2943225" cy="1062038"/>
          </a:xfrm>
          <a:prstGeom prst="roundRect">
            <a:avLst/>
          </a:prstGeom>
          <a:solidFill>
            <a:srgbClr val="A5EDE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Emperor penguins have their chicks during the Antarctic winter.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71950" y="4008438"/>
            <a:ext cx="4044950" cy="1736725"/>
          </a:xfrm>
          <a:prstGeom prst="roundRect">
            <a:avLst/>
          </a:prstGeom>
          <a:solidFill>
            <a:srgbClr val="FFFDEF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Baby emperor penguins are cared for by both the mother and father. The female lays the egg, and the male keeps it warm while the female hunts </a:t>
            </a:r>
            <a:br>
              <a:rPr lang="en-GB" altLang="en-US" sz="1600" dirty="0">
                <a:solidFill>
                  <a:schemeClr val="tx1"/>
                </a:solidFill>
                <a:latin typeface="+mn-lt"/>
              </a:rPr>
            </a:b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for food.</a:t>
            </a:r>
          </a:p>
        </p:txBody>
      </p:sp>
      <p:sp>
        <p:nvSpPr>
          <p:cNvPr id="7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1C9090"/>
                </a:solidFill>
                <a:latin typeface="+mn-lt"/>
              </a:rPr>
              <a:t>Emperor Penguins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On-screen Show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Twinkl</vt:lpstr>
      <vt:lpstr>Arial</vt:lpstr>
      <vt:lpstr>Office Theme</vt:lpstr>
      <vt:lpstr>PowerPoint Presentation</vt:lpstr>
      <vt:lpstr>Penguins</vt:lpstr>
      <vt:lpstr>Penguins</vt:lpstr>
      <vt:lpstr>Penguins</vt:lpstr>
      <vt:lpstr>Penguins</vt:lpstr>
      <vt:lpstr>Penguins</vt:lpstr>
      <vt:lpstr>Feathers</vt:lpstr>
      <vt:lpstr>Antarctic Penguins</vt:lpstr>
      <vt:lpstr>Emperor Penguins</vt:lpstr>
      <vt:lpstr>Emperor Penguins</vt:lpstr>
      <vt:lpstr>Emperor Penguins</vt:lpstr>
      <vt:lpstr>Fun Facts</vt:lpstr>
      <vt:lpstr>True or False</vt:lpstr>
      <vt:lpstr>Penguins live only in cold temperatures.</vt:lpstr>
      <vt:lpstr>False</vt:lpstr>
      <vt:lpstr>Penguins eat fish.</vt:lpstr>
      <vt:lpstr>True</vt:lpstr>
      <vt:lpstr>Penguins live in the Northern Hemisphere.</vt:lpstr>
      <vt:lpstr>False</vt:lpstr>
      <vt:lpstr>Penguins can hold their breath for approximately 20 minutes.</vt:lpstr>
      <vt:lpstr>True</vt:lpstr>
      <vt:lpstr>Penguins spend most of their lives in water.</vt:lpstr>
      <vt:lpstr>True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Julie Corbett</cp:lastModifiedBy>
  <cp:revision>253</cp:revision>
  <dcterms:created xsi:type="dcterms:W3CDTF">2014-10-01T16:09:27Z</dcterms:created>
  <dcterms:modified xsi:type="dcterms:W3CDTF">2021-01-19T21:32:05Z</dcterms:modified>
</cp:coreProperties>
</file>